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56098928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5609892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769985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769985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 for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4abbfd8e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4abbfd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6a18bf1b4_0_5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a18bf1b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6b1ef9b1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b1ef9b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going to put our </a:t>
            </a:r>
            <a:r>
              <a:rPr lang="en"/>
              <a:t>components</a:t>
            </a:r>
            <a:r>
              <a:rPr lang="en"/>
              <a:t> together. We are going to use a breadboard, and add the sensor and the microcontroller.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b38451871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b384518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566ba7a0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566ba7a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58038437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5803843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6b1ef9b12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b1ef9b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simply connect a USB cable to the development board, and with the software provided with ESPEasy we load the software onto the microcontroller.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58038437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5803843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5803843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580384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58038437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5803843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58038437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5803843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8038437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5803843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5803843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5803843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6b1ef9b12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6b1ef9b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5609892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560989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560989287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5609892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566ba7a0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566ba7a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5609892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5609892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5609892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5609892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566ba7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566ba7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66ba7a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66ba7a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Build-your-own Microcontroller Sensor Workshop</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Harte Research Institute</a:t>
            </a:r>
            <a:endParaRPr i="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Pin Labels</a:t>
            </a:r>
            <a:endParaRPr/>
          </a:p>
        </p:txBody>
      </p:sp>
      <p:sp>
        <p:nvSpPr>
          <p:cNvPr id="129" name="Google Shape;129;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VCC, VDD, VIN, V+, VS+, 5V, 3V3</a:t>
            </a:r>
            <a:endParaRPr/>
          </a:p>
          <a:p>
            <a:pPr indent="-317500" lvl="1" marL="914400" rtl="0" algn="l">
              <a:spcBef>
                <a:spcPts val="0"/>
              </a:spcBef>
              <a:spcAft>
                <a:spcPts val="0"/>
              </a:spcAft>
              <a:buSzPts val="1400"/>
              <a:buChar char="○"/>
            </a:pPr>
            <a:r>
              <a:rPr lang="en"/>
              <a:t>Supply voltage (usually 5 volts, or 3.3 volts.)</a:t>
            </a:r>
            <a:endParaRPr/>
          </a:p>
          <a:p>
            <a:pPr indent="-342900" lvl="0" marL="457200" rtl="0" algn="l">
              <a:spcBef>
                <a:spcPts val="0"/>
              </a:spcBef>
              <a:spcAft>
                <a:spcPts val="0"/>
              </a:spcAft>
              <a:buSzPts val="1800"/>
              <a:buChar char="●"/>
            </a:pPr>
            <a:r>
              <a:rPr lang="en"/>
              <a:t>GND</a:t>
            </a:r>
            <a:endParaRPr/>
          </a:p>
          <a:p>
            <a:pPr indent="-317500" lvl="1" marL="914400" rtl="0" algn="l">
              <a:spcBef>
                <a:spcPts val="0"/>
              </a:spcBef>
              <a:spcAft>
                <a:spcPts val="0"/>
              </a:spcAft>
              <a:buSzPts val="1400"/>
              <a:buChar char="○"/>
            </a:pPr>
            <a:r>
              <a:rPr lang="en"/>
              <a:t>Ground or “negative” terminal</a:t>
            </a:r>
            <a:endParaRPr/>
          </a:p>
          <a:p>
            <a:pPr indent="-342900" lvl="0" marL="457200" rtl="0" algn="l">
              <a:spcBef>
                <a:spcPts val="0"/>
              </a:spcBef>
              <a:spcAft>
                <a:spcPts val="0"/>
              </a:spcAft>
              <a:buSzPts val="1800"/>
              <a:buChar char="●"/>
            </a:pPr>
            <a:r>
              <a:rPr lang="en"/>
              <a:t>GPIO, D1..Dxx, A1..Axx</a:t>
            </a:r>
            <a:endParaRPr/>
          </a:p>
          <a:p>
            <a:pPr indent="-317500" lvl="1" marL="914400" rtl="0" algn="l">
              <a:spcBef>
                <a:spcPts val="0"/>
              </a:spcBef>
              <a:spcAft>
                <a:spcPts val="0"/>
              </a:spcAft>
              <a:buSzPts val="1400"/>
              <a:buChar char="○"/>
            </a:pPr>
            <a:r>
              <a:rPr lang="en"/>
              <a:t>General Purpose IO, Digital in/out, Analog in/out</a:t>
            </a:r>
            <a:endParaRPr/>
          </a:p>
          <a:p>
            <a:pPr indent="-342900" lvl="0" marL="457200" rtl="0" algn="l">
              <a:spcBef>
                <a:spcPts val="0"/>
              </a:spcBef>
              <a:spcAft>
                <a:spcPts val="0"/>
              </a:spcAft>
              <a:buSzPts val="1800"/>
              <a:buChar char="●"/>
            </a:pPr>
            <a:r>
              <a:rPr lang="en"/>
              <a:t>CLK, </a:t>
            </a:r>
            <a:r>
              <a:rPr lang="en"/>
              <a:t>ADC, DAC, HSPI, RTC, TOUCH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Equipment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Breadboard</a:t>
            </a:r>
            <a:endParaRPr/>
          </a:p>
        </p:txBody>
      </p:sp>
      <p:sp>
        <p:nvSpPr>
          <p:cNvPr id="140" name="Google Shape;140;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Half-size Breadboard</a:t>
            </a:r>
            <a:endParaRPr i="1"/>
          </a:p>
          <a:p>
            <a:pPr indent="-304800" lvl="0" marL="457200" rtl="0" algn="l">
              <a:spcBef>
                <a:spcPts val="1600"/>
              </a:spcBef>
              <a:spcAft>
                <a:spcPts val="0"/>
              </a:spcAft>
              <a:buSzPts val="1200"/>
              <a:buChar char="●"/>
            </a:pPr>
            <a:r>
              <a:rPr lang="en"/>
              <a:t>Easy to use</a:t>
            </a:r>
            <a:endParaRPr/>
          </a:p>
          <a:p>
            <a:pPr indent="-304800" lvl="0" marL="457200" rtl="0" algn="l">
              <a:spcBef>
                <a:spcPts val="0"/>
              </a:spcBef>
              <a:spcAft>
                <a:spcPts val="0"/>
              </a:spcAft>
              <a:buSzPts val="1200"/>
              <a:buChar char="●"/>
            </a:pPr>
            <a:r>
              <a:rPr lang="en"/>
              <a:t>Quick prototyping</a:t>
            </a:r>
            <a:endParaRPr/>
          </a:p>
          <a:p>
            <a:pPr indent="-304800" lvl="0" marL="457200" rtl="0" algn="l">
              <a:spcBef>
                <a:spcPts val="0"/>
              </a:spcBef>
              <a:spcAft>
                <a:spcPts val="0"/>
              </a:spcAft>
              <a:buSzPts val="1200"/>
              <a:buChar char="●"/>
            </a:pPr>
            <a:r>
              <a:rPr lang="en"/>
              <a:t>Reusable</a:t>
            </a:r>
            <a:endParaRPr/>
          </a:p>
          <a:p>
            <a:pPr indent="0" lvl="0" marL="0" rtl="0" algn="l">
              <a:spcBef>
                <a:spcPts val="1600"/>
              </a:spcBef>
              <a:spcAft>
                <a:spcPts val="1600"/>
              </a:spcAft>
              <a:buNone/>
            </a:pPr>
            <a:r>
              <a:t/>
            </a:r>
            <a:endParaRPr/>
          </a:p>
        </p:txBody>
      </p:sp>
      <p:pic>
        <p:nvPicPr>
          <p:cNvPr id="141" name="Google Shape;141;p24"/>
          <p:cNvPicPr preferRelativeResize="0"/>
          <p:nvPr/>
        </p:nvPicPr>
        <p:blipFill rotWithShape="1">
          <a:blip r:embed="rId3">
            <a:alphaModFix/>
          </a:blip>
          <a:srcRect b="9909" l="0" r="0" t="9917"/>
          <a:stretch/>
        </p:blipFill>
        <p:spPr>
          <a:xfrm>
            <a:off x="3774628" y="1178413"/>
            <a:ext cx="5025680" cy="3021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Microcontroller Development Board</a:t>
            </a:r>
            <a:endParaRPr/>
          </a:p>
        </p:txBody>
      </p:sp>
      <p:sp>
        <p:nvSpPr>
          <p:cNvPr id="147" name="Google Shape;147;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ESP32</a:t>
            </a:r>
            <a:endParaRPr i="1"/>
          </a:p>
          <a:p>
            <a:pPr indent="-304800" lvl="0" marL="457200" rtl="0" algn="l">
              <a:spcBef>
                <a:spcPts val="1600"/>
              </a:spcBef>
              <a:spcAft>
                <a:spcPts val="0"/>
              </a:spcAft>
              <a:buSzPts val="1200"/>
              <a:buChar char="●"/>
            </a:pPr>
            <a:r>
              <a:rPr lang="en"/>
              <a:t>Built-in Wireless</a:t>
            </a:r>
            <a:endParaRPr/>
          </a:p>
          <a:p>
            <a:pPr indent="-304800" lvl="0" marL="457200" rtl="0" algn="l">
              <a:spcBef>
                <a:spcPts val="0"/>
              </a:spcBef>
              <a:spcAft>
                <a:spcPts val="0"/>
              </a:spcAft>
              <a:buSzPts val="1200"/>
              <a:buChar char="●"/>
            </a:pPr>
            <a:r>
              <a:rPr lang="en"/>
              <a:t>Many General Purpose I/O pins</a:t>
            </a:r>
            <a:endParaRPr/>
          </a:p>
          <a:p>
            <a:pPr indent="-304800" lvl="0" marL="457200" rtl="0" algn="l">
              <a:spcBef>
                <a:spcPts val="0"/>
              </a:spcBef>
              <a:spcAft>
                <a:spcPts val="0"/>
              </a:spcAft>
              <a:buSzPts val="1200"/>
              <a:buChar char="●"/>
            </a:pPr>
            <a:r>
              <a:rPr lang="en"/>
              <a:t>Well established</a:t>
            </a:r>
            <a:endParaRPr/>
          </a:p>
          <a:p>
            <a:pPr indent="-304800" lvl="0" marL="457200" rtl="0" algn="l">
              <a:spcBef>
                <a:spcPts val="0"/>
              </a:spcBef>
              <a:spcAft>
                <a:spcPts val="0"/>
              </a:spcAft>
              <a:buSzPts val="1200"/>
              <a:buChar char="●"/>
            </a:pPr>
            <a:r>
              <a:rPr lang="en"/>
              <a:t>Inexpensive</a:t>
            </a:r>
            <a:endParaRPr/>
          </a:p>
          <a:p>
            <a:pPr indent="-304800" lvl="0" marL="457200" rtl="0" algn="l">
              <a:spcBef>
                <a:spcPts val="0"/>
              </a:spcBef>
              <a:spcAft>
                <a:spcPts val="0"/>
              </a:spcAft>
              <a:buSzPts val="1200"/>
              <a:buChar char="●"/>
            </a:pPr>
            <a:r>
              <a:rPr lang="en"/>
              <a:t>Readily Available</a:t>
            </a:r>
            <a:endParaRPr/>
          </a:p>
          <a:p>
            <a:pPr indent="0" lvl="0" marL="0" rtl="0" algn="l">
              <a:spcBef>
                <a:spcPts val="160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r>
              <a:rPr lang="en"/>
              <a:t> Sensor</a:t>
            </a:r>
            <a:endParaRPr/>
          </a:p>
        </p:txBody>
      </p:sp>
      <p:sp>
        <p:nvSpPr>
          <p:cNvPr id="154" name="Google Shape;154;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Bosch BME280</a:t>
            </a:r>
            <a:endParaRPr i="1"/>
          </a:p>
          <a:p>
            <a:pPr indent="-304800" lvl="0" marL="457200" rtl="0" algn="l">
              <a:spcBef>
                <a:spcPts val="1600"/>
              </a:spcBef>
              <a:spcAft>
                <a:spcPts val="0"/>
              </a:spcAft>
              <a:buSzPts val="1200"/>
              <a:buChar char="●"/>
            </a:pPr>
            <a:r>
              <a:rPr lang="en"/>
              <a:t>Low voltage (1.71V to 3.6V)</a:t>
            </a:r>
            <a:endParaRPr/>
          </a:p>
          <a:p>
            <a:pPr indent="-304800" lvl="0" marL="457200" rtl="0" algn="l">
              <a:spcBef>
                <a:spcPts val="0"/>
              </a:spcBef>
              <a:spcAft>
                <a:spcPts val="0"/>
              </a:spcAft>
              <a:buSzPts val="1200"/>
              <a:buChar char="●"/>
            </a:pPr>
            <a:r>
              <a:rPr lang="en"/>
              <a:t>Temperature Range</a:t>
            </a:r>
            <a:r>
              <a:rPr lang="en"/>
              <a:t> 0°C to 65°C</a:t>
            </a:r>
            <a:endParaRPr/>
          </a:p>
          <a:p>
            <a:pPr indent="-304800" lvl="0" marL="457200" rtl="0" algn="l">
              <a:spcBef>
                <a:spcPts val="0"/>
              </a:spcBef>
              <a:spcAft>
                <a:spcPts val="0"/>
              </a:spcAft>
              <a:buSzPts val="1200"/>
              <a:buChar char="●"/>
            </a:pPr>
            <a:r>
              <a:rPr lang="en"/>
              <a:t>Measure Relative Humidity</a:t>
            </a:r>
            <a:endParaRPr/>
          </a:p>
          <a:p>
            <a:pPr indent="-304800" lvl="0" marL="457200" rtl="0" algn="l">
              <a:spcBef>
                <a:spcPts val="0"/>
              </a:spcBef>
              <a:spcAft>
                <a:spcPts val="0"/>
              </a:spcAft>
              <a:buSzPts val="1200"/>
              <a:buChar char="●"/>
            </a:pPr>
            <a:r>
              <a:rPr lang="en"/>
              <a:t>Pressure from 300-1100 kPa</a:t>
            </a:r>
            <a:endParaRPr/>
          </a:p>
          <a:p>
            <a:pPr indent="-304800" lvl="0" marL="457200" rtl="0" algn="l">
              <a:spcBef>
                <a:spcPts val="0"/>
              </a:spcBef>
              <a:spcAft>
                <a:spcPts val="0"/>
              </a:spcAft>
              <a:buSzPts val="1200"/>
              <a:buChar char="●"/>
            </a:pPr>
            <a:r>
              <a:rPr lang="en"/>
              <a:t>Accurate ±1°C</a:t>
            </a:r>
            <a:endParaRPr/>
          </a:p>
          <a:p>
            <a:pPr indent="-304800" lvl="0" marL="457200" rtl="0" algn="l">
              <a:spcBef>
                <a:spcPts val="0"/>
              </a:spcBef>
              <a:spcAft>
                <a:spcPts val="0"/>
              </a:spcAft>
              <a:buSzPts val="1200"/>
              <a:buChar char="●"/>
            </a:pPr>
            <a:r>
              <a:rPr lang="en"/>
              <a:t>Low power consumption</a:t>
            </a:r>
            <a:endParaRPr/>
          </a:p>
          <a:p>
            <a:pPr indent="-304800" lvl="0" marL="457200" rtl="0" algn="l">
              <a:spcBef>
                <a:spcPts val="0"/>
              </a:spcBef>
              <a:spcAft>
                <a:spcPts val="0"/>
              </a:spcAft>
              <a:buSzPts val="1200"/>
              <a:buChar char="●"/>
            </a:pPr>
            <a:r>
              <a:rPr lang="en"/>
              <a:t>Very small 2.5x2.5mm</a:t>
            </a:r>
            <a:endParaRPr/>
          </a:p>
          <a:p>
            <a:pPr indent="-304800" lvl="0" marL="457200" rtl="0" algn="l">
              <a:spcBef>
                <a:spcPts val="0"/>
              </a:spcBef>
              <a:spcAft>
                <a:spcPts val="0"/>
              </a:spcAft>
              <a:buSzPts val="1200"/>
              <a:buChar char="●"/>
            </a:pPr>
            <a:r>
              <a:rPr lang="en"/>
              <a:t>Using I2C</a:t>
            </a:r>
            <a:endParaRPr/>
          </a:p>
        </p:txBody>
      </p:sp>
      <p:pic>
        <p:nvPicPr>
          <p:cNvPr id="155" name="Google Shape;155;p26"/>
          <p:cNvPicPr preferRelativeResize="0"/>
          <p:nvPr/>
        </p:nvPicPr>
        <p:blipFill rotWithShape="1">
          <a:blip r:embed="rId3">
            <a:alphaModFix/>
          </a:blip>
          <a:srcRect b="8187" l="0" r="0" t="8179"/>
          <a:stretch/>
        </p:blipFill>
        <p:spPr>
          <a:xfrm>
            <a:off x="3587459" y="155460"/>
            <a:ext cx="5194467" cy="4631330"/>
          </a:xfrm>
          <a:prstGeom prst="rect">
            <a:avLst/>
          </a:prstGeom>
          <a:noFill/>
          <a:ln>
            <a:noFill/>
          </a:ln>
        </p:spPr>
      </p:pic>
      <p:cxnSp>
        <p:nvCxnSpPr>
          <p:cNvPr id="156" name="Google Shape;156;p26"/>
          <p:cNvCxnSpPr/>
          <p:nvPr/>
        </p:nvCxnSpPr>
        <p:spPr>
          <a:xfrm rot="10800000">
            <a:off x="7193050" y="1607575"/>
            <a:ext cx="1199700" cy="17271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Putting it together</a:t>
            </a:r>
            <a:endParaRPr/>
          </a:p>
        </p:txBody>
      </p:sp>
      <p:pic>
        <p:nvPicPr>
          <p:cNvPr id="162" name="Google Shape;162;p27"/>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63" name="Google Shape;163;p27"/>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64" name="Google Shape;164;p27"/>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65" name="Google Shape;165;p27"/>
          <p:cNvSpPr/>
          <p:nvPr/>
        </p:nvSpPr>
        <p:spPr>
          <a:xfrm>
            <a:off x="2751225"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568013"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Microcontroller Pinout</a:t>
            </a:r>
            <a:endParaRPr/>
          </a:p>
        </p:txBody>
      </p:sp>
      <p:pic>
        <p:nvPicPr>
          <p:cNvPr id="177" name="Google Shape;177;p29"/>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Sensor</a:t>
            </a:r>
            <a:endParaRPr/>
          </a:p>
        </p:txBody>
      </p:sp>
      <p:pic>
        <p:nvPicPr>
          <p:cNvPr id="183" name="Google Shape;183;p30"/>
          <p:cNvPicPr preferRelativeResize="0"/>
          <p:nvPr/>
        </p:nvPicPr>
        <p:blipFill rotWithShape="1">
          <a:blip r:embed="rId3">
            <a:alphaModFix/>
          </a:blip>
          <a:srcRect b="0" l="0" r="0" t="0"/>
          <a:stretch/>
        </p:blipFill>
        <p:spPr>
          <a:xfrm>
            <a:off x="1105450" y="107175"/>
            <a:ext cx="6285401" cy="4483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 the Microcontroller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we going to do?</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 about microcontrollers</a:t>
            </a:r>
            <a:endParaRPr/>
          </a:p>
          <a:p>
            <a:pPr indent="-342900" lvl="0" marL="457200" rtl="0" algn="l">
              <a:spcBef>
                <a:spcPts val="0"/>
              </a:spcBef>
              <a:spcAft>
                <a:spcPts val="0"/>
              </a:spcAft>
              <a:buSzPts val="1800"/>
              <a:buChar char="●"/>
            </a:pPr>
            <a:r>
              <a:rPr lang="en"/>
              <a:t>Learn about sensors</a:t>
            </a:r>
            <a:endParaRPr/>
          </a:p>
          <a:p>
            <a:pPr indent="-342900" lvl="0" marL="457200" rtl="0" algn="l">
              <a:spcBef>
                <a:spcPts val="0"/>
              </a:spcBef>
              <a:spcAft>
                <a:spcPts val="0"/>
              </a:spcAft>
              <a:buSzPts val="1800"/>
              <a:buChar char="●"/>
            </a:pPr>
            <a:r>
              <a:rPr lang="en"/>
              <a:t>Little bit about electronics</a:t>
            </a:r>
            <a:endParaRPr/>
          </a:p>
          <a:p>
            <a:pPr indent="-342900" lvl="0" marL="457200" rtl="0" algn="l">
              <a:spcBef>
                <a:spcPts val="0"/>
              </a:spcBef>
              <a:spcAft>
                <a:spcPts val="0"/>
              </a:spcAft>
              <a:buSzPts val="1800"/>
              <a:buChar char="●"/>
            </a:pPr>
            <a:r>
              <a:rPr lang="en"/>
              <a:t>Try to build </a:t>
            </a:r>
            <a:r>
              <a:rPr lang="en"/>
              <a:t>temperature</a:t>
            </a:r>
            <a:r>
              <a:rPr lang="en"/>
              <a:t> sensing circuit</a:t>
            </a:r>
            <a:endParaRPr/>
          </a:p>
          <a:p>
            <a:pPr indent="-342900" lvl="0" marL="457200" rtl="0" algn="l">
              <a:spcBef>
                <a:spcPts val="0"/>
              </a:spcBef>
              <a:spcAft>
                <a:spcPts val="0"/>
              </a:spcAft>
              <a:buSzPts val="1800"/>
              <a:buChar char="●"/>
            </a:pPr>
            <a:r>
              <a:rPr lang="en"/>
              <a:t>Program a microcontroller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228600" lvl="0" marL="457200" rtl="0" algn="l">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194" name="Google Shape;194;p32"/>
          <p:cNvSpPr txBox="1"/>
          <p:nvPr/>
        </p:nvSpPr>
        <p:spPr>
          <a:xfrm>
            <a:off x="226075" y="775100"/>
            <a:ext cx="32199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5" name="Google Shape;195;p32"/>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Time Clock</a:t>
            </a:r>
            <a:endParaRPr/>
          </a:p>
        </p:txBody>
      </p:sp>
      <p:sp>
        <p:nvSpPr>
          <p:cNvPr id="206" name="Google Shape;206;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RTC DM3231</a:t>
            </a:r>
            <a:endParaRPr i="1"/>
          </a:p>
          <a:p>
            <a:pPr indent="-304800" lvl="0" marL="457200" rtl="0" algn="l">
              <a:spcBef>
                <a:spcPts val="1600"/>
              </a:spcBef>
              <a:spcAft>
                <a:spcPts val="0"/>
              </a:spcAft>
              <a:buSzPts val="1200"/>
              <a:buChar char="●"/>
            </a:pPr>
            <a:r>
              <a:rPr lang="en"/>
              <a:t>Flexible Power Requirements</a:t>
            </a:r>
            <a:endParaRPr/>
          </a:p>
          <a:p>
            <a:pPr indent="-304800" lvl="0" marL="457200" rtl="0" algn="l">
              <a:spcBef>
                <a:spcPts val="0"/>
              </a:spcBef>
              <a:spcAft>
                <a:spcPts val="0"/>
              </a:spcAft>
              <a:buSzPts val="1200"/>
              <a:buChar char="●"/>
            </a:pPr>
            <a:r>
              <a:rPr lang="en"/>
              <a:t>Highly Accurate</a:t>
            </a:r>
            <a:endParaRPr/>
          </a:p>
          <a:p>
            <a:pPr indent="-304800" lvl="0" marL="457200" rtl="0" algn="l">
              <a:spcBef>
                <a:spcPts val="0"/>
              </a:spcBef>
              <a:spcAft>
                <a:spcPts val="0"/>
              </a:spcAft>
              <a:buSzPts val="1200"/>
              <a:buChar char="●"/>
            </a:pPr>
            <a:r>
              <a:rPr lang="en"/>
              <a:t>Very Low Standby power consumption</a:t>
            </a:r>
            <a:endParaRPr/>
          </a:p>
          <a:p>
            <a:pPr indent="-304800" lvl="0" marL="457200" rtl="0" algn="l">
              <a:spcBef>
                <a:spcPts val="0"/>
              </a:spcBef>
              <a:spcAft>
                <a:spcPts val="0"/>
              </a:spcAft>
              <a:buSzPts val="1200"/>
              <a:buChar char="●"/>
            </a:pPr>
            <a:r>
              <a:rPr lang="en"/>
              <a:t>Build-in very stable crystal oscillator.</a:t>
            </a:r>
            <a:endParaRPr/>
          </a:p>
        </p:txBody>
      </p:sp>
      <p:pic>
        <p:nvPicPr>
          <p:cNvPr id="207" name="Google Shape;207;p34"/>
          <p:cNvPicPr preferRelativeResize="0"/>
          <p:nvPr/>
        </p:nvPicPr>
        <p:blipFill rotWithShape="1">
          <a:blip r:embed="rId3">
            <a:alphaModFix/>
          </a:blip>
          <a:srcRect b="6468" l="0" r="0" t="6476"/>
          <a:stretch/>
        </p:blipFill>
        <p:spPr>
          <a:xfrm>
            <a:off x="3587459" y="155460"/>
            <a:ext cx="5194466" cy="46313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RTC</a:t>
            </a:r>
            <a:endParaRPr/>
          </a:p>
        </p:txBody>
      </p:sp>
      <p:pic>
        <p:nvPicPr>
          <p:cNvPr id="213" name="Google Shape;213;p35"/>
          <p:cNvPicPr preferRelativeResize="0"/>
          <p:nvPr/>
        </p:nvPicPr>
        <p:blipFill rotWithShape="1">
          <a:blip r:embed="rId3">
            <a:alphaModFix/>
          </a:blip>
          <a:srcRect b="0" l="777" r="777" t="0"/>
          <a:stretch/>
        </p:blipFill>
        <p:spPr>
          <a:xfrm>
            <a:off x="2125788" y="133750"/>
            <a:ext cx="4244732" cy="439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 Card Reader/Writer</a:t>
            </a:r>
            <a:endParaRPr/>
          </a:p>
        </p:txBody>
      </p:sp>
      <p:sp>
        <p:nvSpPr>
          <p:cNvPr id="224" name="Google Shape;224;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Micro SD Card Board</a:t>
            </a:r>
            <a:endParaRPr i="1"/>
          </a:p>
          <a:p>
            <a:pPr indent="-304800" lvl="0" marL="457200" rtl="0" algn="l">
              <a:spcBef>
                <a:spcPts val="1600"/>
              </a:spcBef>
              <a:spcAft>
                <a:spcPts val="0"/>
              </a:spcAft>
              <a:buSzPts val="1200"/>
              <a:buChar char="●"/>
            </a:pPr>
            <a:r>
              <a:rPr lang="en"/>
              <a:t>Accepts Micro SD cards</a:t>
            </a:r>
            <a:endParaRPr/>
          </a:p>
          <a:p>
            <a:pPr indent="-304800" lvl="0" marL="457200" rtl="0" algn="l">
              <a:spcBef>
                <a:spcPts val="0"/>
              </a:spcBef>
              <a:spcAft>
                <a:spcPts val="0"/>
              </a:spcAft>
              <a:buSzPts val="1200"/>
              <a:buChar char="●"/>
            </a:pPr>
            <a:r>
              <a:rPr lang="en"/>
              <a:t>Common</a:t>
            </a:r>
            <a:endParaRPr/>
          </a:p>
          <a:p>
            <a:pPr indent="0" lvl="0" marL="457200" rtl="0" algn="l">
              <a:spcBef>
                <a:spcPts val="1600"/>
              </a:spcBef>
              <a:spcAft>
                <a:spcPts val="1600"/>
              </a:spcAft>
              <a:buNone/>
            </a:pPr>
            <a:r>
              <a:t/>
            </a:r>
            <a:endParaRPr/>
          </a:p>
        </p:txBody>
      </p:sp>
      <p:pic>
        <p:nvPicPr>
          <p:cNvPr id="225" name="Google Shape;225;p37"/>
          <p:cNvPicPr preferRelativeResize="0"/>
          <p:nvPr/>
        </p:nvPicPr>
        <p:blipFill rotWithShape="1">
          <a:blip r:embed="rId3">
            <a:alphaModFix/>
          </a:blip>
          <a:srcRect b="0" l="7940" r="7940" t="0"/>
          <a:stretch/>
        </p:blipFill>
        <p:spPr>
          <a:xfrm>
            <a:off x="3587459" y="155460"/>
            <a:ext cx="5194465" cy="46313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SD Card</a:t>
            </a:r>
            <a:endParaRPr/>
          </a:p>
        </p:txBody>
      </p:sp>
      <p:pic>
        <p:nvPicPr>
          <p:cNvPr id="231" name="Google Shape;231;p38"/>
          <p:cNvPicPr preferRelativeResize="0"/>
          <p:nvPr/>
        </p:nvPicPr>
        <p:blipFill rotWithShape="1">
          <a:blip r:embed="rId3">
            <a:alphaModFix/>
          </a:blip>
          <a:srcRect b="0" l="0" r="0" t="0"/>
          <a:stretch/>
        </p:blipFill>
        <p:spPr>
          <a:xfrm>
            <a:off x="2612600" y="161725"/>
            <a:ext cx="3271090" cy="4392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Microcontrollers</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small computer all in one chip</a:t>
            </a:r>
            <a:endParaRPr/>
          </a:p>
          <a:p>
            <a:pPr indent="-342900" lvl="0" marL="457200" rtl="0" algn="l">
              <a:spcBef>
                <a:spcPts val="0"/>
              </a:spcBef>
              <a:spcAft>
                <a:spcPts val="0"/>
              </a:spcAft>
              <a:buSzPts val="1800"/>
              <a:buChar char="●"/>
            </a:pPr>
            <a:r>
              <a:rPr lang="en"/>
              <a:t>Has built-in:</a:t>
            </a:r>
            <a:endParaRPr/>
          </a:p>
          <a:p>
            <a:pPr indent="-317500" lvl="1" marL="914400" rtl="0" algn="l">
              <a:spcBef>
                <a:spcPts val="0"/>
              </a:spcBef>
              <a:spcAft>
                <a:spcPts val="0"/>
              </a:spcAft>
              <a:buSzPts val="1400"/>
              <a:buChar char="○"/>
            </a:pPr>
            <a:r>
              <a:rPr lang="en"/>
              <a:t>CPU</a:t>
            </a:r>
            <a:endParaRPr/>
          </a:p>
          <a:p>
            <a:pPr indent="-317500" lvl="1" marL="914400" rtl="0" algn="l">
              <a:spcBef>
                <a:spcPts val="0"/>
              </a:spcBef>
              <a:spcAft>
                <a:spcPts val="0"/>
              </a:spcAft>
              <a:buSzPts val="1400"/>
              <a:buChar char="○"/>
            </a:pPr>
            <a:r>
              <a:rPr lang="en"/>
              <a:t>Memory  and Storage</a:t>
            </a:r>
            <a:endParaRPr/>
          </a:p>
          <a:p>
            <a:pPr indent="-317500" lvl="1" marL="914400" rtl="0" algn="l">
              <a:spcBef>
                <a:spcPts val="0"/>
              </a:spcBef>
              <a:spcAft>
                <a:spcPts val="0"/>
              </a:spcAft>
              <a:buSzPts val="1400"/>
              <a:buChar char="○"/>
            </a:pPr>
            <a:r>
              <a:rPr lang="en"/>
              <a:t>Some have </a:t>
            </a:r>
            <a:r>
              <a:rPr lang="en"/>
              <a:t>WiFi or Bluetooth</a:t>
            </a:r>
            <a:endParaRPr/>
          </a:p>
          <a:p>
            <a:pPr indent="-342900" lvl="0" marL="457200" rtl="0" algn="l">
              <a:spcBef>
                <a:spcPts val="0"/>
              </a:spcBef>
              <a:spcAft>
                <a:spcPts val="0"/>
              </a:spcAft>
              <a:buSzPts val="1800"/>
              <a:buChar char="●"/>
            </a:pPr>
            <a:r>
              <a:rPr lang="en"/>
              <a:t>Communicates by using input/output pins</a:t>
            </a:r>
            <a:endParaRPr/>
          </a:p>
          <a:p>
            <a:pPr indent="-342900" lvl="0" marL="457200" rtl="0" algn="l">
              <a:spcBef>
                <a:spcPts val="0"/>
              </a:spcBef>
              <a:spcAft>
                <a:spcPts val="0"/>
              </a:spcAft>
              <a:buSzPts val="1800"/>
              <a:buChar char="●"/>
            </a:pPr>
            <a:r>
              <a:rPr lang="en"/>
              <a:t>Uses common communication protocols</a:t>
            </a:r>
            <a:endParaRPr/>
          </a:p>
          <a:p>
            <a:pPr indent="-342900" lvl="0" marL="457200" rtl="0" algn="l">
              <a:spcBef>
                <a:spcPts val="0"/>
              </a:spcBef>
              <a:spcAft>
                <a:spcPts val="0"/>
              </a:spcAft>
              <a:buSzPts val="1800"/>
              <a:buChar char="●"/>
            </a:pPr>
            <a:r>
              <a:rPr lang="en"/>
              <a:t>Has various power needs</a:t>
            </a:r>
            <a:endParaRPr/>
          </a:p>
          <a:p>
            <a:pPr indent="-317500" lvl="1" marL="914400" rtl="0" algn="l">
              <a:spcBef>
                <a:spcPts val="0"/>
              </a:spcBef>
              <a:spcAft>
                <a:spcPts val="0"/>
              </a:spcAft>
              <a:buSzPts val="1400"/>
              <a:buChar char="○"/>
            </a:pPr>
            <a:r>
              <a:rPr lang="en"/>
              <a:t>Common is 5 volts or 3.3 volts</a:t>
            </a:r>
            <a:endParaRPr/>
          </a:p>
        </p:txBody>
      </p:sp>
      <p:pic>
        <p:nvPicPr>
          <p:cNvPr id="81" name="Google Shape;81;p15"/>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Sensors</a:t>
            </a:r>
            <a:endParaRPr/>
          </a:p>
        </p:txBody>
      </p:sp>
      <p:sp>
        <p:nvSpPr>
          <p:cNvPr id="87" name="Google Shape;8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needs</a:t>
            </a:r>
            <a:endParaRPr/>
          </a:p>
          <a:p>
            <a:pPr indent="-342900" lvl="0" marL="457200" rtl="0" algn="l">
              <a:spcBef>
                <a:spcPts val="0"/>
              </a:spcBef>
              <a:spcAft>
                <a:spcPts val="0"/>
              </a:spcAft>
              <a:buSzPts val="1800"/>
              <a:buChar char="●"/>
            </a:pPr>
            <a:r>
              <a:rPr lang="en"/>
              <a:t>Digital VS. Analog</a:t>
            </a:r>
            <a:endParaRPr/>
          </a:p>
          <a:p>
            <a:pPr indent="-342900" lvl="0" marL="457200" rtl="0" algn="l">
              <a:spcBef>
                <a:spcPts val="0"/>
              </a:spcBef>
              <a:spcAft>
                <a:spcPts val="0"/>
              </a:spcAft>
              <a:buSzPts val="1800"/>
              <a:buChar char="●"/>
            </a:pPr>
            <a:r>
              <a:rPr lang="en"/>
              <a:t>Protocols (I2C, SPI, “Serial”, others)</a:t>
            </a:r>
            <a:endParaRPr/>
          </a:p>
          <a:p>
            <a:pPr indent="-342900" lvl="0" marL="457200" rtl="0" algn="l">
              <a:spcBef>
                <a:spcPts val="0"/>
              </a:spcBef>
              <a:spcAft>
                <a:spcPts val="0"/>
              </a:spcAft>
              <a:buSzPts val="1800"/>
              <a:buChar char="●"/>
            </a:pPr>
            <a:r>
              <a:rPr lang="en"/>
              <a:t>What is VCC, VDD, VIN, CLK and other labels you might find</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needs</a:t>
            </a:r>
            <a:endParaRPr/>
          </a:p>
        </p:txBody>
      </p:sp>
      <p:sp>
        <p:nvSpPr>
          <p:cNvPr id="93" name="Google Shape;93;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 Voltages</a:t>
            </a:r>
            <a:endParaRPr/>
          </a:p>
          <a:p>
            <a:pPr indent="-317500" lvl="1" marL="914400" rtl="0" algn="l">
              <a:spcBef>
                <a:spcPts val="0"/>
              </a:spcBef>
              <a:spcAft>
                <a:spcPts val="0"/>
              </a:spcAft>
              <a:buSzPts val="1400"/>
              <a:buChar char="○"/>
            </a:pPr>
            <a:r>
              <a:rPr lang="en"/>
              <a:t>5 volts</a:t>
            </a:r>
            <a:endParaRPr/>
          </a:p>
          <a:p>
            <a:pPr indent="-317500" lvl="1" marL="914400" rtl="0" algn="l">
              <a:spcBef>
                <a:spcPts val="0"/>
              </a:spcBef>
              <a:spcAft>
                <a:spcPts val="0"/>
              </a:spcAft>
              <a:buSzPts val="1400"/>
              <a:buChar char="○"/>
            </a:pPr>
            <a:r>
              <a:rPr lang="en"/>
              <a:t>3.3 volts</a:t>
            </a:r>
            <a:endParaRPr/>
          </a:p>
          <a:p>
            <a:pPr indent="-317500" lvl="1" marL="914400" rtl="0" algn="l">
              <a:spcBef>
                <a:spcPts val="0"/>
              </a:spcBef>
              <a:spcAft>
                <a:spcPts val="0"/>
              </a:spcAft>
              <a:buSzPts val="1400"/>
              <a:buChar char="○"/>
            </a:pPr>
            <a:r>
              <a:rPr lang="en"/>
              <a:t>1.5, 1.8, 2.5, 2.85 volts</a:t>
            </a:r>
            <a:endParaRPr/>
          </a:p>
          <a:p>
            <a:pPr indent="-317500" lvl="1" marL="914400" rtl="0" algn="l">
              <a:spcBef>
                <a:spcPts val="0"/>
              </a:spcBef>
              <a:spcAft>
                <a:spcPts val="0"/>
              </a:spcAft>
              <a:buSzPts val="1400"/>
              <a:buChar char="○"/>
            </a:pPr>
            <a:r>
              <a:rPr lang="en"/>
              <a:t>12 volts, -5.2 volts (ECL)</a:t>
            </a:r>
            <a:endParaRPr/>
          </a:p>
          <a:p>
            <a:pPr indent="-342900" lvl="0" marL="457200" rtl="0" algn="l">
              <a:spcBef>
                <a:spcPts val="0"/>
              </a:spcBef>
              <a:spcAft>
                <a:spcPts val="0"/>
              </a:spcAft>
              <a:buSzPts val="1800"/>
              <a:buChar char="●"/>
            </a:pPr>
            <a:r>
              <a:rPr lang="en"/>
              <a:t>Logic Voltage</a:t>
            </a:r>
            <a:endParaRPr/>
          </a:p>
          <a:p>
            <a:pPr indent="-317500" lvl="1" marL="914400" rtl="0" algn="l">
              <a:spcBef>
                <a:spcPts val="0"/>
              </a:spcBef>
              <a:spcAft>
                <a:spcPts val="0"/>
              </a:spcAft>
              <a:buSzPts val="1400"/>
              <a:buChar char="○"/>
            </a:pPr>
            <a:r>
              <a:rPr lang="en"/>
              <a:t>TTL (Transistor to Transistor Logic) </a:t>
            </a:r>
            <a:endParaRPr/>
          </a:p>
          <a:p>
            <a:pPr indent="-317500" lvl="2" marL="1371600" rtl="0" algn="l">
              <a:spcBef>
                <a:spcPts val="0"/>
              </a:spcBef>
              <a:spcAft>
                <a:spcPts val="0"/>
              </a:spcAft>
              <a:buSzPts val="1400"/>
              <a:buChar char="■"/>
            </a:pPr>
            <a:r>
              <a:rPr lang="en"/>
              <a:t>Uses 5 volts - i.e. 5v = on (1), and 0v = off (0)</a:t>
            </a:r>
            <a:endParaRPr/>
          </a:p>
          <a:p>
            <a:pPr indent="-317500" lvl="1" marL="914400" rtl="0" algn="l">
              <a:spcBef>
                <a:spcPts val="0"/>
              </a:spcBef>
              <a:spcAft>
                <a:spcPts val="0"/>
              </a:spcAft>
              <a:buSzPts val="1400"/>
              <a:buChar char="○"/>
            </a:pPr>
            <a:r>
              <a:rPr lang="en"/>
              <a:t>CMOS (Complementary metal–oxide–semiconductor) </a:t>
            </a:r>
            <a:endParaRPr/>
          </a:p>
          <a:p>
            <a:pPr indent="-317500" lvl="2" marL="1371600" rtl="0" algn="l">
              <a:spcBef>
                <a:spcPts val="0"/>
              </a:spcBef>
              <a:spcAft>
                <a:spcPts val="0"/>
              </a:spcAft>
              <a:buSzPts val="1400"/>
              <a:buChar char="■"/>
            </a:pPr>
            <a:r>
              <a:rPr lang="en"/>
              <a:t>Uses supply voltage (i.e. 3.3 volts)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Analog VS Digital</a:t>
            </a:r>
            <a:endParaRPr/>
          </a:p>
        </p:txBody>
      </p:sp>
      <p:sp>
        <p:nvSpPr>
          <p:cNvPr id="99" name="Google Shape;99;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a:t>
            </a:r>
            <a:endParaRPr/>
          </a:p>
          <a:p>
            <a:pPr indent="-317500" lvl="0" marL="457200" rtl="0" algn="l">
              <a:spcBef>
                <a:spcPts val="1600"/>
              </a:spcBef>
              <a:spcAft>
                <a:spcPts val="0"/>
              </a:spcAft>
              <a:buSzPts val="1400"/>
              <a:buChar char="●"/>
            </a:pPr>
            <a:r>
              <a:rPr lang="en"/>
              <a:t>Variable values</a:t>
            </a:r>
            <a:endParaRPr/>
          </a:p>
          <a:p>
            <a:pPr indent="-317500" lvl="0" marL="457200" rtl="0" algn="l">
              <a:spcBef>
                <a:spcPts val="0"/>
              </a:spcBef>
              <a:spcAft>
                <a:spcPts val="0"/>
              </a:spcAft>
              <a:buSzPts val="1400"/>
              <a:buChar char="●"/>
            </a:pPr>
            <a:r>
              <a:rPr lang="en"/>
              <a:t>Easy to translate</a:t>
            </a:r>
            <a:endParaRPr/>
          </a:p>
          <a:p>
            <a:pPr indent="-317500" lvl="0" marL="457200" rtl="0" algn="l">
              <a:spcBef>
                <a:spcPts val="0"/>
              </a:spcBef>
              <a:spcAft>
                <a:spcPts val="0"/>
              </a:spcAft>
              <a:buSzPts val="1400"/>
              <a:buChar char="●"/>
            </a:pPr>
            <a:r>
              <a:rPr lang="en"/>
              <a:t>Can only send one value</a:t>
            </a:r>
            <a:endParaRPr/>
          </a:p>
        </p:txBody>
      </p:sp>
      <p:sp>
        <p:nvSpPr>
          <p:cNvPr id="100" name="Google Shape;100;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a:t>
            </a:r>
            <a:endParaRPr/>
          </a:p>
          <a:p>
            <a:pPr indent="-317500" lvl="0" marL="457200" rtl="0" algn="l">
              <a:spcBef>
                <a:spcPts val="1600"/>
              </a:spcBef>
              <a:spcAft>
                <a:spcPts val="0"/>
              </a:spcAft>
              <a:buSzPts val="1400"/>
              <a:buChar char="●"/>
            </a:pPr>
            <a:r>
              <a:rPr lang="en"/>
              <a:t>On or Off (1 or 0)</a:t>
            </a:r>
            <a:endParaRPr/>
          </a:p>
          <a:p>
            <a:pPr indent="-317500" lvl="0" marL="457200" rtl="0" algn="l">
              <a:spcBef>
                <a:spcPts val="0"/>
              </a:spcBef>
              <a:spcAft>
                <a:spcPts val="0"/>
              </a:spcAft>
              <a:buSzPts val="1400"/>
              <a:buChar char="●"/>
            </a:pPr>
            <a:r>
              <a:rPr lang="en"/>
              <a:t>Can send data easily</a:t>
            </a:r>
            <a:endParaRPr/>
          </a:p>
          <a:p>
            <a:pPr indent="-317500" lvl="0" marL="457200" rtl="0" algn="l">
              <a:spcBef>
                <a:spcPts val="0"/>
              </a:spcBef>
              <a:spcAft>
                <a:spcPts val="0"/>
              </a:spcAft>
              <a:buSzPts val="1400"/>
              <a:buChar char="●"/>
            </a:pPr>
            <a:r>
              <a:rPr lang="en"/>
              <a:t>Could send multiple values (messages)</a:t>
            </a:r>
            <a:endParaRPr/>
          </a:p>
        </p:txBody>
      </p:sp>
      <p:pic>
        <p:nvPicPr>
          <p:cNvPr id="101" name="Google Shape;101;p18"/>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02" name="Google Shape;102;p18"/>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03" name="Google Shape;103;p18"/>
          <p:cNvSpPr txBox="1"/>
          <p:nvPr/>
        </p:nvSpPr>
        <p:spPr>
          <a:xfrm>
            <a:off x="2934900" y="3571875"/>
            <a:ext cx="3429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Common Communication Protocols</a:t>
            </a:r>
            <a:endParaRPr/>
          </a:p>
        </p:txBody>
      </p:sp>
      <p:sp>
        <p:nvSpPr>
          <p:cNvPr id="109" name="Google Shape;109;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baseline="30000" lang="en"/>
              <a:t>2</a:t>
            </a:r>
            <a:r>
              <a:rPr lang="en"/>
              <a:t>C - </a:t>
            </a:r>
            <a:r>
              <a:rPr lang="en"/>
              <a:t>Inter-Integrated Circuit</a:t>
            </a:r>
            <a:endParaRPr/>
          </a:p>
          <a:p>
            <a:pPr indent="-342900" lvl="0" marL="457200" rtl="0" algn="l">
              <a:spcBef>
                <a:spcPts val="1600"/>
              </a:spcBef>
              <a:spcAft>
                <a:spcPts val="0"/>
              </a:spcAft>
              <a:buSzPts val="1800"/>
              <a:buChar char="●"/>
            </a:pPr>
            <a:r>
              <a:rPr lang="en"/>
              <a:t>Known as I-two-C, or I-Squared-C</a:t>
            </a:r>
            <a:endParaRPr/>
          </a:p>
          <a:p>
            <a:pPr indent="-342900" lvl="0" marL="457200" rtl="0" algn="l">
              <a:spcBef>
                <a:spcPts val="0"/>
              </a:spcBef>
              <a:spcAft>
                <a:spcPts val="0"/>
              </a:spcAft>
              <a:buSzPts val="1800"/>
              <a:buChar char="●"/>
            </a:pPr>
            <a:r>
              <a:rPr lang="en"/>
              <a:t>Can send data pretty fast</a:t>
            </a:r>
            <a:endParaRPr/>
          </a:p>
          <a:p>
            <a:pPr indent="-342900" lvl="0" marL="457200" marR="0" rtl="0" algn="l">
              <a:lnSpc>
                <a:spcPct val="115000"/>
              </a:lnSpc>
              <a:spcBef>
                <a:spcPts val="0"/>
              </a:spcBef>
              <a:spcAft>
                <a:spcPts val="0"/>
              </a:spcAft>
              <a:buClr>
                <a:schemeClr val="lt2"/>
              </a:buClr>
              <a:buSzPts val="1800"/>
              <a:buFont typeface="Roboto"/>
              <a:buChar char="●"/>
            </a:pPr>
            <a:r>
              <a:rPr lang="en"/>
              <a:t>Talks over two lines/wires</a:t>
            </a:r>
            <a:endParaRPr/>
          </a:p>
          <a:p>
            <a:pPr indent="-317500" lvl="1" marL="914400" rtl="0" algn="l">
              <a:spcBef>
                <a:spcPts val="0"/>
              </a:spcBef>
              <a:spcAft>
                <a:spcPts val="0"/>
              </a:spcAft>
              <a:buSzPts val="1400"/>
              <a:buChar char="○"/>
            </a:pPr>
            <a:r>
              <a:rPr lang="en"/>
              <a:t>SDA - Serial Data</a:t>
            </a:r>
            <a:endParaRPr/>
          </a:p>
          <a:p>
            <a:pPr indent="-317500" lvl="1" marL="914400" rtl="0" algn="l">
              <a:spcBef>
                <a:spcPts val="0"/>
              </a:spcBef>
              <a:spcAft>
                <a:spcPts val="0"/>
              </a:spcAft>
              <a:buSzPts val="1400"/>
              <a:buChar char="○"/>
            </a:pPr>
            <a:r>
              <a:rPr lang="en"/>
              <a:t>SCL - Serial Clock</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p:txBody>
      </p:sp>
      <p:pic>
        <p:nvPicPr>
          <p:cNvPr id="110" name="Google Shape;110;p19"/>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16" name="Google Shape;116;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 - </a:t>
            </a:r>
            <a:r>
              <a:rPr lang="en"/>
              <a:t>Serial Peripheral Interface</a:t>
            </a:r>
            <a:endParaRPr/>
          </a:p>
          <a:p>
            <a:pPr indent="-342900" lvl="0" marL="457200" rtl="0" algn="l">
              <a:spcBef>
                <a:spcPts val="1600"/>
              </a:spcBef>
              <a:spcAft>
                <a:spcPts val="0"/>
              </a:spcAft>
              <a:buSzPts val="1800"/>
              <a:buChar char="●"/>
            </a:pPr>
            <a:r>
              <a:rPr lang="en"/>
              <a:t>Can send data pretty fast</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a:p>
            <a:pPr indent="-342900" lvl="0" marL="457200" rtl="0" algn="l">
              <a:spcBef>
                <a:spcPts val="0"/>
              </a:spcBef>
              <a:spcAft>
                <a:spcPts val="0"/>
              </a:spcAft>
              <a:buSzPts val="1800"/>
              <a:buChar char="●"/>
            </a:pPr>
            <a:r>
              <a:rPr lang="en"/>
              <a:t>Talks over four lines/wires</a:t>
            </a:r>
            <a:endParaRPr/>
          </a:p>
          <a:p>
            <a:pPr indent="-317500" lvl="1" marL="914400" rtl="0" algn="l">
              <a:spcBef>
                <a:spcPts val="0"/>
              </a:spcBef>
              <a:spcAft>
                <a:spcPts val="0"/>
              </a:spcAft>
              <a:buSzPts val="1400"/>
              <a:buChar char="○"/>
            </a:pPr>
            <a:r>
              <a:rPr lang="en"/>
              <a:t>MOSI - Master Out Slave In</a:t>
            </a:r>
            <a:endParaRPr/>
          </a:p>
          <a:p>
            <a:pPr indent="-317500" lvl="1" marL="914400" rtl="0" algn="l">
              <a:spcBef>
                <a:spcPts val="0"/>
              </a:spcBef>
              <a:spcAft>
                <a:spcPts val="0"/>
              </a:spcAft>
              <a:buSzPts val="1400"/>
              <a:buChar char="○"/>
            </a:pPr>
            <a:r>
              <a:rPr lang="en"/>
              <a:t>MISO - Mast In Slave Out</a:t>
            </a:r>
            <a:endParaRPr/>
          </a:p>
          <a:p>
            <a:pPr indent="-317500" lvl="1" marL="914400" rtl="0" algn="l">
              <a:spcBef>
                <a:spcPts val="0"/>
              </a:spcBef>
              <a:spcAft>
                <a:spcPts val="0"/>
              </a:spcAft>
              <a:buSzPts val="1400"/>
              <a:buChar char="○"/>
            </a:pPr>
            <a:r>
              <a:rPr lang="en"/>
              <a:t>SCK - Serial Clock</a:t>
            </a:r>
            <a:endParaRPr/>
          </a:p>
          <a:p>
            <a:pPr indent="-317500" lvl="1" marL="914400" rtl="0" algn="l">
              <a:spcBef>
                <a:spcPts val="0"/>
              </a:spcBef>
              <a:spcAft>
                <a:spcPts val="0"/>
              </a:spcAft>
              <a:buSzPts val="1400"/>
              <a:buChar char="○"/>
            </a:pPr>
            <a:r>
              <a:rPr lang="en"/>
              <a:t>SS1..SSn - Slave Select</a:t>
            </a:r>
            <a:endParaRPr/>
          </a:p>
        </p:txBody>
      </p:sp>
      <p:pic>
        <p:nvPicPr>
          <p:cNvPr id="117" name="Google Shape;117;p20"/>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23" name="Google Shape;123;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baseline="30000" lang="en"/>
              <a:t>2</a:t>
            </a:r>
            <a:r>
              <a:rPr lang="en"/>
              <a:t>C - Inter-Integrated Circuit</a:t>
            </a:r>
            <a:endParaRPr/>
          </a:p>
          <a:p>
            <a:pPr indent="-342900" lvl="0" marL="457200" rtl="0" algn="l">
              <a:spcBef>
                <a:spcPts val="0"/>
              </a:spcBef>
              <a:spcAft>
                <a:spcPts val="0"/>
              </a:spcAft>
              <a:buSzPts val="1800"/>
              <a:buChar char="●"/>
            </a:pPr>
            <a:r>
              <a:rPr lang="en"/>
              <a:t>SPI - Serial Peripheral Interface</a:t>
            </a:r>
            <a:endParaRPr/>
          </a:p>
          <a:p>
            <a:pPr indent="-342900" lvl="0" marL="457200" rtl="0" algn="l">
              <a:spcBef>
                <a:spcPts val="0"/>
              </a:spcBef>
              <a:spcAft>
                <a:spcPts val="0"/>
              </a:spcAft>
              <a:buSzPts val="1800"/>
              <a:buChar char="●"/>
            </a:pPr>
            <a:r>
              <a:rPr lang="en"/>
              <a:t>Serial - RS-232</a:t>
            </a:r>
            <a:endParaRPr/>
          </a:p>
          <a:p>
            <a:pPr indent="-342900" lvl="0" marL="457200" rtl="0" algn="l">
              <a:spcBef>
                <a:spcPts val="0"/>
              </a:spcBef>
              <a:spcAft>
                <a:spcPts val="0"/>
              </a:spcAft>
              <a:buSzPts val="1800"/>
              <a:buChar char="●"/>
            </a:pPr>
            <a:r>
              <a:rPr lang="en"/>
              <a:t>TTL - Transistor to Transistor Logic</a:t>
            </a:r>
            <a:endParaRPr/>
          </a:p>
          <a:p>
            <a:pPr indent="-342900" lvl="0" marL="457200" marR="0" rtl="0" algn="l">
              <a:lnSpc>
                <a:spcPct val="115000"/>
              </a:lnSpc>
              <a:spcBef>
                <a:spcPts val="0"/>
              </a:spcBef>
              <a:spcAft>
                <a:spcPts val="0"/>
              </a:spcAft>
              <a:buClr>
                <a:schemeClr val="lt2"/>
              </a:buClr>
              <a:buSzPts val="1800"/>
              <a:buFont typeface="Roboto"/>
              <a:buChar char="●"/>
            </a:pPr>
            <a:r>
              <a:rPr lang="en"/>
              <a:t>USB - Universal Serial Bus</a:t>
            </a:r>
            <a:endParaRPr/>
          </a:p>
          <a:p>
            <a:pPr indent="-342900" lvl="0" marL="457200" marR="0" rtl="0" algn="l">
              <a:lnSpc>
                <a:spcPct val="115000"/>
              </a:lnSpc>
              <a:spcBef>
                <a:spcPts val="0"/>
              </a:spcBef>
              <a:spcAft>
                <a:spcPts val="0"/>
              </a:spcAft>
              <a:buSzPts val="1800"/>
              <a:buChar char="●"/>
            </a:pPr>
            <a:r>
              <a:rPr lang="en"/>
              <a:t>CAN bus - Controlled Area Network</a:t>
            </a:r>
            <a:endParaRPr/>
          </a:p>
          <a:p>
            <a:pPr indent="-342900" lvl="0" marL="457200" marR="0" rtl="0" algn="l">
              <a:lnSpc>
                <a:spcPct val="115000"/>
              </a:lnSpc>
              <a:spcBef>
                <a:spcPts val="0"/>
              </a:spcBef>
              <a:spcAft>
                <a:spcPts val="0"/>
              </a:spcAft>
              <a:buSzPts val="1800"/>
              <a:buChar char="●"/>
            </a:pPr>
            <a:r>
              <a:rPr lang="en"/>
              <a:t>1-Wire</a:t>
            </a:r>
            <a:endParaRPr/>
          </a:p>
          <a:p>
            <a:pPr indent="-342900" lvl="0" marL="457200" marR="0" rtl="0" algn="l">
              <a:lnSpc>
                <a:spcPct val="115000"/>
              </a:lnSpc>
              <a:spcBef>
                <a:spcPts val="0"/>
              </a:spcBef>
              <a:spcAft>
                <a:spcPts val="0"/>
              </a:spcAft>
              <a:buSzPts val="1800"/>
              <a:buChar char="●"/>
            </a:pPr>
            <a:r>
              <a:rPr lang="en"/>
              <a:t>Wireless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